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65" r:id="rId5"/>
    <p:sldId id="266" r:id="rId6"/>
    <p:sldId id="267" r:id="rId7"/>
    <p:sldId id="259" r:id="rId8"/>
    <p:sldId id="261" r:id="rId9"/>
    <p:sldId id="262" r:id="rId10"/>
    <p:sldId id="268" r:id="rId11"/>
    <p:sldId id="263" r:id="rId12"/>
    <p:sldId id="270" r:id="rId13"/>
    <p:sldId id="271" r:id="rId14"/>
    <p:sldId id="272" r:id="rId15"/>
    <p:sldId id="273" r:id="rId16"/>
    <p:sldId id="264" r:id="rId17"/>
    <p:sldId id="269"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1" d="100"/>
          <a:sy n="31" d="100"/>
        </p:scale>
        <p:origin x="8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1143000" y="685800"/>
            <a:ext cx="4572000" cy="3429000"/>
          </a:xfrm>
          <a:prstGeom prst="rect">
            <a:avLst/>
          </a:prstGeom>
        </p:spPr>
        <p:txBody>
          <a:bodyPr/>
          <a:lstStyle/>
          <a:p>
            <a:endParaRPr/>
          </a:p>
        </p:txBody>
      </p:sp>
      <p:sp>
        <p:nvSpPr>
          <p:cNvPr id="174" name="Shape 17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12"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3"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4"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6"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107"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108"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10" name="Image" descr="Image"/>
          <p:cNvPicPr>
            <a:picLocks noChangeAspect="1"/>
          </p:cNvPicPr>
          <p:nvPr/>
        </p:nvPicPr>
        <p:blipFill>
          <a:blip r:embed="rId2"/>
          <a:stretch>
            <a:fillRect/>
          </a:stretch>
        </p:blipFill>
        <p:spPr>
          <a:xfrm>
            <a:off x="19784397" y="141996"/>
            <a:ext cx="3848101" cy="596901"/>
          </a:xfrm>
          <a:prstGeom prst="rect">
            <a:avLst/>
          </a:prstGeom>
          <a:ln w="12700">
            <a:miter lim="400000"/>
          </a:ln>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17"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19"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2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2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29"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36"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37"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39"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46"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47" name="Bowl with salmon cakes, salad and houmo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48"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50"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57"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5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159"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167"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2" name="Avocados and limes"/>
          <p:cNvSpPr>
            <a:spLocks noGrp="1"/>
          </p:cNvSpPr>
          <p:nvPr>
            <p:ph type="pic" idx="21"/>
          </p:nvPr>
        </p:nvSpPr>
        <p:spPr>
          <a:xfrm>
            <a:off x="0" y="-1251157"/>
            <a:ext cx="24384000" cy="16218314"/>
          </a:xfrm>
          <a:prstGeom prst="rect">
            <a:avLst/>
          </a:prstGeom>
        </p:spPr>
        <p:txBody>
          <a:bodyPr lIns="91439" tIns="45719" rIns="91439" bIns="45719">
            <a:noAutofit/>
          </a:bodyPr>
          <a:lstStyle/>
          <a:p>
            <a:endParaRPr/>
          </a:p>
        </p:txBody>
      </p:sp>
      <p:sp>
        <p:nvSpPr>
          <p:cNvPr id="23" name="Presentation Title"/>
          <p:cNvSpPr txBox="1">
            <a:spLocks noGrp="1"/>
          </p:cNvSpPr>
          <p:nvPr>
            <p:ph type="title" hasCustomPrompt="1"/>
          </p:nvPr>
        </p:nvSpPr>
        <p:spPr>
          <a:xfrm>
            <a:off x="920890" y="4641182"/>
            <a:ext cx="21971001" cy="2633352"/>
          </a:xfrm>
          <a:prstGeom prst="rect">
            <a:avLst/>
          </a:prstGeom>
        </p:spPr>
        <p:txBody>
          <a:bodyPr anchor="b"/>
          <a:lstStyle>
            <a:lvl1pPr>
              <a:defRPr sz="11600" spc="-232"/>
            </a:lvl1pPr>
          </a:lstStyle>
          <a:p>
            <a:r>
              <a:t>Presentation Title</a:t>
            </a:r>
          </a:p>
        </p:txBody>
      </p:sp>
      <p:sp>
        <p:nvSpPr>
          <p:cNvPr id="24" name="Prudhvi &amp; Anusha Saxena…"/>
          <p:cNvSpPr txBox="1">
            <a:spLocks noGrp="1"/>
          </p:cNvSpPr>
          <p:nvPr>
            <p:ph type="body" sz="quarter" idx="22" hasCustomPrompt="1"/>
          </p:nvPr>
        </p:nvSpPr>
        <p:spPr>
          <a:xfrm>
            <a:off x="1047034" y="9031830"/>
            <a:ext cx="21968621" cy="1133876"/>
          </a:xfrm>
          <a:prstGeom prst="rect">
            <a:avLst/>
          </a:prstGeom>
        </p:spPr>
        <p:txBody>
          <a:bodyPr lIns="45719" tIns="45719" rIns="45719" bIns="45719"/>
          <a:lstStyle/>
          <a:p>
            <a:pPr marL="0" indent="0" defTabSz="759459">
              <a:lnSpc>
                <a:spcPct val="100000"/>
              </a:lnSpc>
              <a:spcBef>
                <a:spcPts val="0"/>
              </a:spcBef>
              <a:buSzTx/>
              <a:buNone/>
              <a:defRPr sz="3312" b="1"/>
            </a:pPr>
            <a:r>
              <a:t>Author and Date</a:t>
            </a:r>
          </a:p>
          <a:p>
            <a:pPr marL="0" indent="0" defTabSz="759459">
              <a:lnSpc>
                <a:spcPct val="100000"/>
              </a:lnSpc>
              <a:spcBef>
                <a:spcPts val="0"/>
              </a:spcBef>
              <a:buSzTx/>
              <a:buNone/>
              <a:defRPr sz="3312" b="1"/>
            </a:pPr>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6" name="Image" descr="Image"/>
          <p:cNvPicPr>
            <a:picLocks noChangeAspect="1"/>
          </p:cNvPicPr>
          <p:nvPr/>
        </p:nvPicPr>
        <p:blipFill>
          <a:blip r:embed="rId2"/>
          <a:stretch>
            <a:fillRect/>
          </a:stretch>
        </p:blipFill>
        <p:spPr>
          <a:xfrm>
            <a:off x="19784396" y="116596"/>
            <a:ext cx="3848101" cy="596901"/>
          </a:xfrm>
          <a:prstGeom prst="rect">
            <a:avLst/>
          </a:prstGeom>
          <a:ln w="12700">
            <a:miter lim="400000"/>
          </a:ln>
        </p:spPr>
      </p:pic>
      <p:pic>
        <p:nvPicPr>
          <p:cNvPr id="27" name="Image" descr="Image"/>
          <p:cNvPicPr>
            <a:picLocks noChangeAspect="1"/>
          </p:cNvPicPr>
          <p:nvPr/>
        </p:nvPicPr>
        <p:blipFill>
          <a:blip r:embed="rId3"/>
          <a:stretch>
            <a:fillRect/>
          </a:stretch>
        </p:blipFill>
        <p:spPr>
          <a:xfrm>
            <a:off x="608689" y="-25269"/>
            <a:ext cx="4214611" cy="5198020"/>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4" name="Bowl with salmon cakes, salad and houmo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5"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6"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7"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pic>
        <p:nvPicPr>
          <p:cNvPr id="38"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5" name="Slide Title"/>
          <p:cNvSpPr txBox="1">
            <a:spLocks noGrp="1"/>
          </p:cNvSpPr>
          <p:nvPr>
            <p:ph type="title" hasCustomPrompt="1"/>
          </p:nvPr>
        </p:nvSpPr>
        <p:spPr>
          <a:prstGeom prst="rect">
            <a:avLst/>
          </a:prstGeom>
        </p:spPr>
        <p:txBody>
          <a:bodyPr/>
          <a:lstStyle/>
          <a:p>
            <a:r>
              <a:t>Slide Title</a:t>
            </a:r>
          </a:p>
        </p:txBody>
      </p:sp>
      <p:sp>
        <p:nvSpPr>
          <p:cNvPr id="4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7"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5"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7"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4"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5"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6"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7"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9"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76"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7"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pic>
        <p:nvPicPr>
          <p:cNvPr id="78"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5"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6"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88"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Only copy">
    <p:spTree>
      <p:nvGrpSpPr>
        <p:cNvPr id="1" name=""/>
        <p:cNvGrpSpPr/>
        <p:nvPr/>
      </p:nvGrpSpPr>
      <p:grpSpPr>
        <a:xfrm>
          <a:off x="0" y="0"/>
          <a:ext cx="0" cy="0"/>
          <a:chOff x="0" y="0"/>
          <a:chExt cx="0" cy="0"/>
        </a:xfrm>
      </p:grpSpPr>
      <p:sp>
        <p:nvSpPr>
          <p:cNvPr id="95" name="Close-up of a collection of coins from various countries"/>
          <p:cNvSpPr>
            <a:spLocks noGrp="1"/>
          </p:cNvSpPr>
          <p:nvPr>
            <p:ph type="pic" idx="21"/>
          </p:nvPr>
        </p:nvSpPr>
        <p:spPr>
          <a:xfrm>
            <a:off x="4591564" y="-1996865"/>
            <a:ext cx="21085960" cy="17157124"/>
          </a:xfrm>
          <a:prstGeom prst="rect">
            <a:avLst/>
          </a:prstGeom>
        </p:spPr>
        <p:txBody>
          <a:bodyPr lIns="91439" tIns="45719" rIns="91439" bIns="45719">
            <a:noAutofit/>
          </a:bodyPr>
          <a:lstStyle/>
          <a:p>
            <a:endParaRPr/>
          </a:p>
        </p:txBody>
      </p:sp>
      <p:sp>
        <p:nvSpPr>
          <p:cNvPr id="96"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97" name="Slide Subtitle"/>
          <p:cNvSpPr txBox="1">
            <a:spLocks noGrp="1"/>
          </p:cNvSpPr>
          <p:nvPr>
            <p:ph type="body" sz="quarter" idx="22" hasCustomPrompt="1"/>
          </p:nvPr>
        </p:nvSpPr>
        <p:spPr>
          <a:xfrm>
            <a:off x="1206500" y="3283346"/>
            <a:ext cx="14625385" cy="3885735"/>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99" name="Image" descr="Image"/>
          <p:cNvPicPr>
            <a:picLocks noChangeAspect="1"/>
          </p:cNvPicPr>
          <p:nvPr/>
        </p:nvPicPr>
        <p:blipFill>
          <a:blip r:embed="rId2"/>
          <a:stretch>
            <a:fillRect/>
          </a:stretch>
        </p:blipFill>
        <p:spPr>
          <a:xfrm>
            <a:off x="19784397" y="116596"/>
            <a:ext cx="3848101" cy="596901"/>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pic>
        <p:nvPicPr>
          <p:cNvPr id="5" name="Image" descr="Image"/>
          <p:cNvPicPr>
            <a:picLocks noChangeAspect="1"/>
          </p:cNvPicPr>
          <p:nvPr/>
        </p:nvPicPr>
        <p:blipFill>
          <a:blip r:embed="rId18"/>
          <a:stretch>
            <a:fillRect/>
          </a:stretch>
        </p:blipFill>
        <p:spPr>
          <a:xfrm>
            <a:off x="19784397" y="116596"/>
            <a:ext cx="3848101" cy="5969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10.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Avocados and limes" descr="Avocados and limes"/>
          <p:cNvPicPr>
            <a:picLocks noGrp="1" noChangeAspect="1"/>
          </p:cNvPicPr>
          <p:nvPr>
            <p:ph type="pic" idx="21"/>
          </p:nvPr>
        </p:nvPicPr>
        <p:blipFill>
          <a:blip r:embed="rId2">
            <a:alphaModFix amt="38948"/>
          </a:blip>
          <a:srcRect t="7714" b="7714"/>
          <a:stretch>
            <a:fillRect/>
          </a:stretch>
        </p:blipFill>
        <p:spPr>
          <a:xfrm>
            <a:off x="0" y="0"/>
            <a:ext cx="24384000" cy="13716000"/>
          </a:xfrm>
          <a:prstGeom prst="rect">
            <a:avLst/>
          </a:prstGeom>
        </p:spPr>
      </p:pic>
      <p:sp>
        <p:nvSpPr>
          <p:cNvPr id="177" name="LendingClub Case Study"/>
          <p:cNvSpPr txBox="1">
            <a:spLocks noGrp="1"/>
          </p:cNvSpPr>
          <p:nvPr>
            <p:ph type="title"/>
          </p:nvPr>
        </p:nvSpPr>
        <p:spPr>
          <a:prstGeom prst="rect">
            <a:avLst/>
          </a:prstGeom>
        </p:spPr>
        <p:txBody>
          <a:bodyPr/>
          <a:lstStyle/>
          <a:p>
            <a:r>
              <a:t>LendingClub Case Study</a:t>
            </a:r>
          </a:p>
        </p:txBody>
      </p:sp>
      <p:sp>
        <p:nvSpPr>
          <p:cNvPr id="178" name="Prudhvi  &amp; Anusha Saxena…"/>
          <p:cNvSpPr txBox="1">
            <a:spLocks noGrp="1"/>
          </p:cNvSpPr>
          <p:nvPr>
            <p:ph type="body" idx="22"/>
          </p:nvPr>
        </p:nvSpPr>
        <p:spPr>
          <a:xfrm>
            <a:off x="1047034" y="9031830"/>
            <a:ext cx="21968621" cy="2633352"/>
          </a:xfrm>
          <a:prstGeom prst="rect">
            <a:avLst/>
          </a:prstGeom>
        </p:spPr>
        <p:txBody>
          <a:bodyPr>
            <a:normAutofit/>
          </a:bodyPr>
          <a:lstStyle/>
          <a:p>
            <a:pPr marL="0" indent="0" defTabSz="784225">
              <a:lnSpc>
                <a:spcPct val="100000"/>
              </a:lnSpc>
              <a:spcBef>
                <a:spcPts val="0"/>
              </a:spcBef>
              <a:buSzTx/>
              <a:buNone/>
              <a:defRPr sz="3420" b="1"/>
            </a:pPr>
            <a:r>
              <a:rPr lang="en-US" sz="4000" dirty="0">
                <a:latin typeface="Times New Roman" panose="02020603050405020304" pitchFamily="18" charset="0"/>
                <a:cs typeface="Times New Roman" panose="02020603050405020304" pitchFamily="18" charset="0"/>
              </a:rPr>
              <a:t>Group Members:</a:t>
            </a:r>
          </a:p>
          <a:p>
            <a:pPr marL="0" indent="0" defTabSz="784225">
              <a:lnSpc>
                <a:spcPct val="100000"/>
              </a:lnSpc>
              <a:spcBef>
                <a:spcPts val="0"/>
              </a:spcBef>
              <a:buSzTx/>
              <a:buNone/>
              <a:defRPr sz="3420" b="1"/>
            </a:pPr>
            <a:r>
              <a:rPr lang="en-US" sz="4000" dirty="0">
                <a:latin typeface="Times New Roman" panose="02020603050405020304" pitchFamily="18" charset="0"/>
                <a:cs typeface="Times New Roman" panose="02020603050405020304" pitchFamily="18" charset="0"/>
              </a:rPr>
              <a:t>Gogineni </a:t>
            </a:r>
            <a:r>
              <a:rPr lang="en-US" sz="4000" dirty="0" err="1">
                <a:latin typeface="Times New Roman" panose="02020603050405020304" pitchFamily="18" charset="0"/>
                <a:cs typeface="Times New Roman" panose="02020603050405020304" pitchFamily="18" charset="0"/>
              </a:rPr>
              <a:t>Sreeram</a:t>
            </a:r>
            <a:r>
              <a:rPr lang="en-US" sz="4000" dirty="0">
                <a:latin typeface="Times New Roman" panose="02020603050405020304" pitchFamily="18" charset="0"/>
                <a:cs typeface="Times New Roman" panose="02020603050405020304" pitchFamily="18" charset="0"/>
              </a:rPr>
              <a:t> </a:t>
            </a:r>
            <a:r>
              <a:rPr sz="4000" dirty="0">
                <a:latin typeface="Times New Roman" panose="02020603050405020304" pitchFamily="18" charset="0"/>
                <a:cs typeface="Times New Roman" panose="02020603050405020304" pitchFamily="18" charset="0"/>
              </a:rPr>
              <a:t>Prudhvi &amp; Anusha Saxena</a:t>
            </a:r>
          </a:p>
          <a:p>
            <a:pPr marL="0" indent="0" defTabSz="784225">
              <a:lnSpc>
                <a:spcPct val="100000"/>
              </a:lnSpc>
              <a:spcBef>
                <a:spcPts val="0"/>
              </a:spcBef>
              <a:buSzTx/>
              <a:buNone/>
              <a:defRPr sz="3420" b="1"/>
            </a:pPr>
            <a:r>
              <a:rPr sz="4000" dirty="0">
                <a:latin typeface="Times New Roman" panose="02020603050405020304" pitchFamily="18" charset="0"/>
                <a:cs typeface="Times New Roman" panose="02020603050405020304" pitchFamily="18" charset="0"/>
              </a:rPr>
              <a:t>5th October 2022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8F158346-872A-F32E-C608-650346742FB9}"/>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Household by customers</a:t>
            </a:r>
          </a:p>
          <a:p>
            <a:endParaRPr lang="en-US" sz="4400" dirty="0"/>
          </a:p>
        </p:txBody>
      </p:sp>
      <p:pic>
        <p:nvPicPr>
          <p:cNvPr id="5122" name="Picture 2">
            <a:extLst>
              <a:ext uri="{FF2B5EF4-FFF2-40B4-BE49-F238E27FC236}">
                <a16:creationId xmlns:a16="http://schemas.microsoft.com/office/drawing/2014/main" id="{2B16E898-4B32-8338-21E4-19416AA0E3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402590"/>
            <a:ext cx="10761941" cy="63233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7844686-F635-6BC0-B0B7-2E74D088F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5558" y="3402590"/>
            <a:ext cx="10761942" cy="63233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18A11EC-048A-C0E7-F0E5-2E7706908528}"/>
              </a:ext>
            </a:extLst>
          </p:cNvPr>
          <p:cNvSpPr txBox="1"/>
          <p:nvPr/>
        </p:nvSpPr>
        <p:spPr>
          <a:xfrm>
            <a:off x="1206500" y="10443608"/>
            <a:ext cx="21971000"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The most of the customers are staying in rented house and mortgage. The most default customers close to 3000 customers (51%) out of 5627 customers are staying in rented house. Who has own house, they’re very less like to be a defaulters (7%) customers.</a:t>
            </a:r>
            <a:endParaRPr lang="en-US" sz="3200" dirty="0"/>
          </a:p>
        </p:txBody>
      </p:sp>
    </p:spTree>
    <p:extLst>
      <p:ext uri="{BB962C8B-B14F-4D97-AF65-F5344CB8AC3E}">
        <p14:creationId xmlns:p14="http://schemas.microsoft.com/office/powerpoint/2010/main" val="261144079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D364DB39-0000-5BDA-76DC-5AE9DC9D0046}"/>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Employment length of customers</a:t>
            </a:r>
          </a:p>
          <a:p>
            <a:endParaRPr lang="en-US" sz="4400" dirty="0"/>
          </a:p>
        </p:txBody>
      </p:sp>
      <p:pic>
        <p:nvPicPr>
          <p:cNvPr id="6146" name="Picture 2">
            <a:extLst>
              <a:ext uri="{FF2B5EF4-FFF2-40B4-BE49-F238E27FC236}">
                <a16:creationId xmlns:a16="http://schemas.microsoft.com/office/drawing/2014/main" id="{71F9CDE2-99C6-6124-D221-1A395B1F9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82" y="3207111"/>
            <a:ext cx="11539347" cy="6782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232ED3E-CB8C-AD6E-A89B-CC5A33B79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6671" y="3207111"/>
            <a:ext cx="11539347" cy="67822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4574A52-73A9-E30B-D57B-9619C7ED6B5D}"/>
              </a:ext>
            </a:extLst>
          </p:cNvPr>
          <p:cNvSpPr txBox="1"/>
          <p:nvPr/>
        </p:nvSpPr>
        <p:spPr>
          <a:xfrm>
            <a:off x="1512119" y="10720189"/>
            <a:ext cx="21010419"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The employment duration is not having much difference of both type of customers. Both type of customers has equal ratio of employment duration. But whohas1yearandlessthan employment duration more likely to be a defaulters compared with others.</a:t>
            </a:r>
            <a:endParaRPr lang="en-US" sz="3200"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1D45354A-31AE-9680-364D-2BFC34C1D121}"/>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Loan provide to the customers on particular period</a:t>
            </a:r>
          </a:p>
          <a:p>
            <a:endParaRPr lang="en-US" sz="4400" dirty="0"/>
          </a:p>
        </p:txBody>
      </p:sp>
      <p:pic>
        <p:nvPicPr>
          <p:cNvPr id="7170" name="Picture 2">
            <a:extLst>
              <a:ext uri="{FF2B5EF4-FFF2-40B4-BE49-F238E27FC236}">
                <a16:creationId xmlns:a16="http://schemas.microsoft.com/office/drawing/2014/main" id="{C8D4271E-FB4D-1376-F9F6-9741B40409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81" y="3224213"/>
            <a:ext cx="11143568" cy="61068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EFA79A36-DF05-9375-5C94-DE64E3465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224213"/>
            <a:ext cx="11032871" cy="61068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54EA6A-BC28-41FF-140D-C477BAD463AF}"/>
              </a:ext>
            </a:extLst>
          </p:cNvPr>
          <p:cNvSpPr txBox="1"/>
          <p:nvPr/>
        </p:nvSpPr>
        <p:spPr>
          <a:xfrm>
            <a:off x="1750868" y="9826860"/>
            <a:ext cx="1994535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The slight variance in customer who has taken the loan on the particular months. Comparatively customers who has taken loan in the month of June more likely to be defaulter apart form other months. This might be due to season health issue or having festivals etc.. </a:t>
            </a:r>
          </a:p>
          <a:p>
            <a:pPr algn="l"/>
            <a:endParaRPr lang="en-US" sz="3200" b="0" i="0" u="none" strike="noStrike" baseline="0" dirty="0">
              <a:solidFill>
                <a:srgbClr val="000000"/>
              </a:solidFill>
              <a:latin typeface="Times New Roman" panose="02020603050405020304" pitchFamily="18" charset="0"/>
            </a:endParaRPr>
          </a:p>
          <a:p>
            <a:pPr algn="l"/>
            <a:r>
              <a:rPr lang="en-US" sz="3200" b="0" i="0" u="none" strike="noStrike" baseline="0" dirty="0">
                <a:solidFill>
                  <a:srgbClr val="000000"/>
                </a:solidFill>
                <a:latin typeface="Times New Roman" panose="02020603050405020304" pitchFamily="18" charset="0"/>
              </a:rPr>
              <a:t>Especially in the month of Dec have festivals like Christmas and New year shopping. Due to this reason customer couldn’t pay the EMI for the month. This leads to be defaulter.</a:t>
            </a:r>
            <a:endParaRPr lang="en-US" sz="3200" dirty="0"/>
          </a:p>
        </p:txBody>
      </p:sp>
    </p:spTree>
    <p:extLst>
      <p:ext uri="{BB962C8B-B14F-4D97-AF65-F5344CB8AC3E}">
        <p14:creationId xmlns:p14="http://schemas.microsoft.com/office/powerpoint/2010/main" val="127781406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CB79E2A-9621-01A5-ADF0-9F025D50282E}"/>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Purpose of the loan</a:t>
            </a:r>
          </a:p>
        </p:txBody>
      </p:sp>
      <p:pic>
        <p:nvPicPr>
          <p:cNvPr id="8194" name="Picture 2">
            <a:extLst>
              <a:ext uri="{FF2B5EF4-FFF2-40B4-BE49-F238E27FC236}">
                <a16:creationId xmlns:a16="http://schemas.microsoft.com/office/drawing/2014/main" id="{A9E4F1ED-4594-787D-01E0-D5AF28678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64" y="2803811"/>
            <a:ext cx="10985500" cy="72996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29A5F37-7F5A-0868-1231-5823D40B2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876" y="2803811"/>
            <a:ext cx="10877623" cy="72996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136CB9A-F025-C0F1-E6E0-F5D30FD21BD0}"/>
              </a:ext>
            </a:extLst>
          </p:cNvPr>
          <p:cNvSpPr txBox="1"/>
          <p:nvPr/>
        </p:nvSpPr>
        <p:spPr>
          <a:xfrm>
            <a:off x="1206500" y="10761052"/>
            <a:ext cx="21970999"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The loan provided to the customers in various category. The customer who has taken loan against debt consolidation more likely to be a defaulters. 49% of default customer who has taken the loan on debt. the customers who taken loan for renewable source has less defaulters (0.34 %).</a:t>
            </a:r>
            <a:endParaRPr lang="en-US" sz="3200" dirty="0"/>
          </a:p>
        </p:txBody>
      </p:sp>
    </p:spTree>
    <p:extLst>
      <p:ext uri="{BB962C8B-B14F-4D97-AF65-F5344CB8AC3E}">
        <p14:creationId xmlns:p14="http://schemas.microsoft.com/office/powerpoint/2010/main" val="170956589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0C58FE3-46C6-4612-3BD5-B0E7E569F606}"/>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Customer annual income base analysis</a:t>
            </a:r>
          </a:p>
        </p:txBody>
      </p:sp>
      <p:pic>
        <p:nvPicPr>
          <p:cNvPr id="9218" name="Picture 2">
            <a:extLst>
              <a:ext uri="{FF2B5EF4-FFF2-40B4-BE49-F238E27FC236}">
                <a16:creationId xmlns:a16="http://schemas.microsoft.com/office/drawing/2014/main" id="{1E856DE7-283E-CA5C-EB16-BB8568EA4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38" y="3018558"/>
            <a:ext cx="11273896" cy="628984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9035223F-8899-225E-7E95-3368E6CEC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67757" y="3018558"/>
            <a:ext cx="11737108" cy="70190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FF5483-C3E1-CF1C-B0BD-F8D051E8A2FD}"/>
              </a:ext>
            </a:extLst>
          </p:cNvPr>
          <p:cNvSpPr txBox="1"/>
          <p:nvPr/>
        </p:nvSpPr>
        <p:spPr>
          <a:xfrm>
            <a:off x="684885" y="10344151"/>
            <a:ext cx="23019980"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The customer who has &lt; 20k of annual more like to applied for the loan and almost paid their loan amount. The customer who has close to 40K of annual income has applied loan less but for their category they would’ve opted more loan amount, but most of them couldn’t pay on or before the time. So they’re very much likely to defaulters compared with other customers. </a:t>
            </a:r>
            <a:endParaRPr lang="en-US" sz="3200" dirty="0"/>
          </a:p>
        </p:txBody>
      </p:sp>
    </p:spTree>
    <p:extLst>
      <p:ext uri="{BB962C8B-B14F-4D97-AF65-F5344CB8AC3E}">
        <p14:creationId xmlns:p14="http://schemas.microsoft.com/office/powerpoint/2010/main" val="337346333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7278FF89-AA56-42BA-C3B9-07E70C39F38A}"/>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Minimum Loan amount provide particular period</a:t>
            </a:r>
          </a:p>
          <a:p>
            <a:endParaRPr lang="en-US" sz="4400" dirty="0">
              <a:solidFill>
                <a:srgbClr val="1D3177"/>
              </a:solidFill>
            </a:endParaRPr>
          </a:p>
        </p:txBody>
      </p:sp>
      <p:pic>
        <p:nvPicPr>
          <p:cNvPr id="10242" name="Picture 2">
            <a:extLst>
              <a:ext uri="{FF2B5EF4-FFF2-40B4-BE49-F238E27FC236}">
                <a16:creationId xmlns:a16="http://schemas.microsoft.com/office/drawing/2014/main" id="{F2301B79-1A10-D46D-F2A7-3FC2E6DDC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3880570"/>
            <a:ext cx="11857085" cy="7757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453E82-9855-BC36-5AE2-EF22246345A7}"/>
              </a:ext>
            </a:extLst>
          </p:cNvPr>
          <p:cNvSpPr txBox="1"/>
          <p:nvPr/>
        </p:nvSpPr>
        <p:spPr>
          <a:xfrm>
            <a:off x="13695218" y="4472343"/>
            <a:ext cx="8894618" cy="5519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b="0" i="0" u="none" strike="noStrike" baseline="0" dirty="0">
                <a:solidFill>
                  <a:srgbClr val="000000"/>
                </a:solidFill>
                <a:latin typeface="Times New Roman" panose="02020603050405020304" pitchFamily="18" charset="0"/>
              </a:rPr>
              <a:t>The loan investors provide the average loan amount to customers for the particular period. Based on data we’ve month of Dec played major role in it and month of Jan likely to be less.</a:t>
            </a:r>
          </a:p>
          <a:p>
            <a:pPr algn="l"/>
            <a:endParaRPr lang="en-US" sz="4400" b="0" i="0" u="none" strike="noStrike" baseline="0" dirty="0">
              <a:solidFill>
                <a:srgbClr val="000000"/>
              </a:solidFill>
              <a:latin typeface="Times New Roman" panose="02020603050405020304" pitchFamily="18" charset="0"/>
            </a:endParaRPr>
          </a:p>
          <a:p>
            <a:pPr algn="l"/>
            <a:r>
              <a:rPr lang="en-US" sz="4400" b="0" i="0" u="none" strike="noStrike" baseline="0" dirty="0">
                <a:solidFill>
                  <a:srgbClr val="000000"/>
                </a:solidFill>
                <a:latin typeface="Times New Roman" panose="02020603050405020304" pitchFamily="18" charset="0"/>
              </a:rPr>
              <a:t>Almost all the month averagely investors given loan close to 10K.</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05193686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692AEF-B16C-5EC4-8383-C510BFA8C2BE}"/>
              </a:ext>
            </a:extLst>
          </p:cNvPr>
          <p:cNvSpPr>
            <a:spLocks noGrp="1"/>
          </p:cNvSpPr>
          <p:nvPr>
            <p:ph type="body" sz="quarter" idx="21"/>
          </p:nvPr>
        </p:nvSpPr>
        <p:spPr>
          <a:xfrm>
            <a:off x="1206500" y="1146835"/>
            <a:ext cx="21971000" cy="934780"/>
          </a:xfrm>
        </p:spPr>
        <p:txBody>
          <a:bodyPr/>
          <a:lstStyle/>
          <a:p>
            <a:r>
              <a:rPr lang="en-US" sz="4400" dirty="0">
                <a:solidFill>
                  <a:srgbClr val="1D3177"/>
                </a:solidFill>
              </a:rPr>
              <a:t>Correlation Analysis</a:t>
            </a:r>
          </a:p>
        </p:txBody>
      </p:sp>
      <p:pic>
        <p:nvPicPr>
          <p:cNvPr id="1026" name="Picture 2">
            <a:extLst>
              <a:ext uri="{FF2B5EF4-FFF2-40B4-BE49-F238E27FC236}">
                <a16:creationId xmlns:a16="http://schemas.microsoft.com/office/drawing/2014/main" id="{4D0BBF70-BBB3-32E4-1577-01149C6B28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2553565"/>
            <a:ext cx="12372685" cy="10538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2FC00D-4400-FA0F-0144-966642E7DAE7}"/>
              </a:ext>
            </a:extLst>
          </p:cNvPr>
          <p:cNvSpPr txBox="1"/>
          <p:nvPr/>
        </p:nvSpPr>
        <p:spPr>
          <a:xfrm>
            <a:off x="14879782" y="2553565"/>
            <a:ext cx="8562109" cy="8905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400" b="0" i="0" u="none" strike="noStrike" baseline="0" dirty="0">
                <a:solidFill>
                  <a:srgbClr val="000000"/>
                </a:solidFill>
                <a:latin typeface="Times New Roman" panose="02020603050405020304" pitchFamily="18" charset="0"/>
              </a:rPr>
              <a:t>The correlated data - 98% of correlation between loan amount and funded amount.</a:t>
            </a:r>
          </a:p>
          <a:p>
            <a:pPr algn="l"/>
            <a:endParaRPr lang="en-US" sz="4400" b="0" i="0" u="none" strike="noStrike" baseline="0" dirty="0">
              <a:solidFill>
                <a:srgbClr val="000000"/>
              </a:solidFill>
              <a:latin typeface="Times New Roman" panose="02020603050405020304" pitchFamily="18" charset="0"/>
            </a:endParaRPr>
          </a:p>
          <a:p>
            <a:pPr algn="l"/>
            <a:r>
              <a:rPr lang="en-US" sz="4400" b="0" i="0" u="none" strike="noStrike" baseline="0" dirty="0">
                <a:solidFill>
                  <a:srgbClr val="000000"/>
                </a:solidFill>
                <a:latin typeface="Times New Roman" panose="02020603050405020304" pitchFamily="18" charset="0"/>
              </a:rPr>
              <a:t>It’s like the customer request amount and the investor paid amount are correlated.</a:t>
            </a:r>
          </a:p>
          <a:p>
            <a:pPr algn="l"/>
            <a:endParaRPr lang="en-US" sz="4400" b="0" i="0" u="none" strike="noStrike" baseline="0" dirty="0">
              <a:solidFill>
                <a:srgbClr val="000000"/>
              </a:solidFill>
              <a:latin typeface="Times New Roman" panose="02020603050405020304" pitchFamily="18" charset="0"/>
            </a:endParaRPr>
          </a:p>
          <a:p>
            <a:pPr algn="l"/>
            <a:r>
              <a:rPr lang="en-US" sz="4400" b="0" i="0" u="none" strike="noStrike" baseline="0" dirty="0">
                <a:solidFill>
                  <a:srgbClr val="000000"/>
                </a:solidFill>
                <a:latin typeface="Times New Roman" panose="02020603050405020304" pitchFamily="18" charset="0"/>
              </a:rPr>
              <a:t>The loan amount, funded amount and funded amount by investors are mostly correlated. When loan amount increases the funded amount also likely to be increased.</a:t>
            </a:r>
            <a:endParaRPr kumimoji="0" lang="en-US" sz="4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6379758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1CAFA0-F817-E7F9-1CBC-8F79322A6350}"/>
              </a:ext>
            </a:extLst>
          </p:cNvPr>
          <p:cNvSpPr txBox="1"/>
          <p:nvPr/>
        </p:nvSpPr>
        <p:spPr>
          <a:xfrm>
            <a:off x="1206500" y="3018518"/>
            <a:ext cx="21154736" cy="82176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4800" b="0" i="0" u="none" strike="noStrike" baseline="0" dirty="0">
                <a:solidFill>
                  <a:srgbClr val="000000"/>
                </a:solidFill>
                <a:latin typeface="Times New Roman" panose="02020603050405020304" pitchFamily="18" charset="0"/>
                <a:cs typeface="Times New Roman" panose="02020603050405020304" pitchFamily="18" charset="0"/>
              </a:rPr>
              <a:t>As per this analysis Grade, Term, Bin, interest rate, Year, and Home Ownership are the important variables. The defaulter are more like to be in rented house and takes the more duration of loan period and high amount of loan.</a:t>
            </a:r>
          </a:p>
          <a:p>
            <a:pPr algn="l"/>
            <a:endParaRPr lang="en-US" sz="4800" b="0" i="0" u="none" strike="noStrike" baseline="0" dirty="0">
              <a:solidFill>
                <a:srgbClr val="000000"/>
              </a:solidFill>
              <a:latin typeface="Times New Roman" panose="02020603050405020304" pitchFamily="18" charset="0"/>
              <a:cs typeface="Times New Roman" panose="02020603050405020304" pitchFamily="18" charset="0"/>
            </a:endParaRPr>
          </a:p>
          <a:p>
            <a:pPr algn="l"/>
            <a:r>
              <a:rPr lang="en-US" sz="4800" b="0" i="0" u="none" strike="noStrike" baseline="0" dirty="0">
                <a:solidFill>
                  <a:srgbClr val="000000"/>
                </a:solidFill>
                <a:latin typeface="Times New Roman" panose="02020603050405020304" pitchFamily="18" charset="0"/>
                <a:cs typeface="Times New Roman" panose="02020603050405020304" pitchFamily="18" charset="0"/>
              </a:rPr>
              <a:t>As per our suggestion the investor shouldn’t give the requested full amount to the customers even though whoever eligible for higher amount. </a:t>
            </a:r>
          </a:p>
          <a:p>
            <a:pPr algn="l"/>
            <a:endParaRPr lang="en-US" sz="4800" dirty="0">
              <a:solidFill>
                <a:srgbClr val="000000"/>
              </a:solidFill>
              <a:latin typeface="Times New Roman" panose="02020603050405020304" pitchFamily="18" charset="0"/>
              <a:cs typeface="Times New Roman" panose="02020603050405020304" pitchFamily="18" charset="0"/>
            </a:endParaRPr>
          </a:p>
          <a:p>
            <a:pPr algn="l"/>
            <a:r>
              <a:rPr lang="en-US" sz="4800" b="0" i="0" u="none" strike="noStrike" baseline="0" dirty="0">
                <a:solidFill>
                  <a:srgbClr val="000000"/>
                </a:solidFill>
                <a:latin typeface="Times New Roman" panose="02020603050405020304" pitchFamily="18" charset="0"/>
                <a:cs typeface="Times New Roman" panose="02020603050405020304" pitchFamily="18" charset="0"/>
              </a:rPr>
              <a:t>The investor should consider the factor household by customer and total income for the customer. </a:t>
            </a:r>
            <a:r>
              <a:rPr lang="en-US" sz="4800" dirty="0">
                <a:solidFill>
                  <a:srgbClr val="000000"/>
                </a:solidFill>
                <a:latin typeface="Times New Roman" panose="02020603050405020304" pitchFamily="18" charset="0"/>
                <a:cs typeface="Times New Roman" panose="02020603050405020304" pitchFamily="18" charset="0"/>
              </a:rPr>
              <a:t>B</a:t>
            </a:r>
            <a:r>
              <a:rPr lang="en-US" sz="4800" b="0" i="0" u="none" strike="noStrike" baseline="0" dirty="0">
                <a:solidFill>
                  <a:srgbClr val="000000"/>
                </a:solidFill>
                <a:latin typeface="Times New Roman" panose="02020603050405020304" pitchFamily="18" charset="0"/>
                <a:cs typeface="Times New Roman" panose="02020603050405020304" pitchFamily="18" charset="0"/>
              </a:rPr>
              <a:t>ased on these factors, they can provide lesser amount than the requested amount whoever staying apart from own house and whoever taking the higher loan amount. Consider these factor to avoid the risk of business.</a:t>
            </a:r>
            <a:endParaRPr lang="en-US" sz="4800" dirty="0">
              <a:latin typeface="Times New Roman" panose="02020603050405020304" pitchFamily="18" charset="0"/>
              <a:cs typeface="Times New Roman" panose="02020603050405020304" pitchFamily="18" charset="0"/>
            </a:endParaRPr>
          </a:p>
        </p:txBody>
      </p:sp>
      <p:sp>
        <p:nvSpPr>
          <p:cNvPr id="6" name="Text Placeholder 2">
            <a:extLst>
              <a:ext uri="{FF2B5EF4-FFF2-40B4-BE49-F238E27FC236}">
                <a16:creationId xmlns:a16="http://schemas.microsoft.com/office/drawing/2014/main" id="{BBE4F574-95A7-9BE4-0AA6-603B06ECD467}"/>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Conclusion</a:t>
            </a:r>
          </a:p>
          <a:p>
            <a:endParaRPr lang="en-US" sz="4400" dirty="0"/>
          </a:p>
        </p:txBody>
      </p:sp>
    </p:spTree>
    <p:extLst>
      <p:ext uri="{BB962C8B-B14F-4D97-AF65-F5344CB8AC3E}">
        <p14:creationId xmlns:p14="http://schemas.microsoft.com/office/powerpoint/2010/main" val="15637005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LendingClub is a financial services company and a digital marketplace that offers the largest peer to peer lending platform for personal loans, business loans, auto refinancing and financial services for patients."/>
          <p:cNvSpPr txBox="1"/>
          <p:nvPr/>
        </p:nvSpPr>
        <p:spPr>
          <a:xfrm>
            <a:off x="1206500" y="1558635"/>
            <a:ext cx="14220303" cy="30341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just" defTabSz="825500">
              <a:spcBef>
                <a:spcPts val="1800"/>
              </a:spcBef>
              <a:defRPr sz="3600" spc="-36">
                <a:solidFill>
                  <a:srgbClr val="000000"/>
                </a:solidFill>
              </a:defRPr>
            </a:lvl1pPr>
          </a:lstStyle>
          <a:p>
            <a:r>
              <a:rPr lang="en-US" sz="4400" b="1" dirty="0">
                <a:solidFill>
                  <a:srgbClr val="1D3177"/>
                </a:solidFill>
              </a:rPr>
              <a:t>Introduction</a:t>
            </a:r>
          </a:p>
          <a:p>
            <a:r>
              <a:rPr lang="en-US" spc="-29" dirty="0" err="1">
                <a:latin typeface="Times New Roman" panose="02020603050405020304" pitchFamily="18" charset="0"/>
                <a:cs typeface="Times New Roman" panose="02020603050405020304" pitchFamily="18" charset="0"/>
              </a:rPr>
              <a:t>LendingClub</a:t>
            </a:r>
            <a:r>
              <a:rPr lang="en-US" spc="-29" dirty="0">
                <a:latin typeface="Times New Roman" panose="02020603050405020304" pitchFamily="18" charset="0"/>
                <a:cs typeface="Times New Roman" panose="02020603050405020304" pitchFamily="18" charset="0"/>
              </a:rPr>
              <a:t> is financial services company and a digital marketplace that offers the largest peer to peer lending platform for personal loans, business loans, auto refinancing and financial services for patients.</a:t>
            </a:r>
          </a:p>
        </p:txBody>
      </p:sp>
      <p:sp>
        <p:nvSpPr>
          <p:cNvPr id="185" name="Background…"/>
          <p:cNvSpPr txBox="1"/>
          <p:nvPr/>
        </p:nvSpPr>
        <p:spPr>
          <a:xfrm>
            <a:off x="1206500" y="5142606"/>
            <a:ext cx="14220303" cy="3346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just" defTabSz="825500">
              <a:spcBef>
                <a:spcPts val="1800"/>
              </a:spcBef>
              <a:defRPr sz="3600" b="1" spc="-36">
                <a:solidFill>
                  <a:schemeClr val="accent1"/>
                </a:solidFill>
              </a:defRPr>
            </a:pPr>
            <a:r>
              <a:rPr sz="4400" b="1" dirty="0">
                <a:solidFill>
                  <a:srgbClr val="1D3177"/>
                </a:solidFill>
              </a:rPr>
              <a:t>Background</a:t>
            </a:r>
          </a:p>
          <a:p>
            <a:pPr algn="just" defTabSz="825500">
              <a:spcBef>
                <a:spcPts val="1800"/>
              </a:spcBef>
              <a:defRPr sz="3000" spc="-29">
                <a:solidFill>
                  <a:srgbClr val="000000"/>
                </a:solidFill>
              </a:defRPr>
            </a:pPr>
            <a:r>
              <a:rPr sz="3600" dirty="0" err="1">
                <a:latin typeface="Times New Roman" panose="02020603050405020304" pitchFamily="18" charset="0"/>
                <a:cs typeface="Times New Roman" panose="02020603050405020304" pitchFamily="18" charset="0"/>
              </a:rPr>
              <a:t>LendingClub</a:t>
            </a:r>
            <a:r>
              <a:rPr sz="3600" dirty="0">
                <a:latin typeface="Times New Roman" panose="02020603050405020304" pitchFamily="18" charset="0"/>
                <a:cs typeface="Times New Roman" panose="02020603050405020304" pitchFamily="18" charset="0"/>
              </a:rPr>
              <a:t> has to make decision for loan approval based on the information of past loan applicants, that indicates if a person is likely to default or not. Which would be used to determine the grant or denial of loan or lending at higher interest rates as per the risk associated.</a:t>
            </a:r>
          </a:p>
        </p:txBody>
      </p:sp>
      <p:sp>
        <p:nvSpPr>
          <p:cNvPr id="187" name="Objective…"/>
          <p:cNvSpPr txBox="1"/>
          <p:nvPr/>
        </p:nvSpPr>
        <p:spPr>
          <a:xfrm>
            <a:off x="1206499" y="9039127"/>
            <a:ext cx="14220304" cy="31182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p>
            <a:pPr algn="just" defTabSz="825500">
              <a:spcBef>
                <a:spcPts val="1800"/>
              </a:spcBef>
              <a:defRPr sz="3600" b="1" spc="-36">
                <a:solidFill>
                  <a:schemeClr val="accent1"/>
                </a:solidFill>
              </a:defRPr>
            </a:pPr>
            <a:r>
              <a:rPr sz="4400" b="1" spc="-36" dirty="0">
                <a:solidFill>
                  <a:srgbClr val="1D3177"/>
                </a:solidFill>
              </a:rPr>
              <a:t>Objective</a:t>
            </a:r>
            <a:r>
              <a:rPr dirty="0"/>
              <a:t>  </a:t>
            </a:r>
            <a:endParaRPr dirty="0">
              <a:solidFill>
                <a:schemeClr val="accent1">
                  <a:lumOff val="-13575"/>
                </a:schemeClr>
              </a:solidFill>
            </a:endParaRPr>
          </a:p>
          <a:p>
            <a:pPr algn="just" defTabSz="825500">
              <a:spcBef>
                <a:spcPts val="1800"/>
              </a:spcBef>
              <a:defRPr sz="3000" spc="-29">
                <a:solidFill>
                  <a:srgbClr val="000000"/>
                </a:solidFill>
              </a:defRPr>
            </a:pPr>
            <a:r>
              <a:rPr lang="en-US" sz="3600" spc="-29" dirty="0">
                <a:solidFill>
                  <a:srgbClr val="000000"/>
                </a:solidFill>
                <a:latin typeface="Times New Roman" panose="02020603050405020304" pitchFamily="18" charset="0"/>
                <a:cs typeface="Times New Roman" panose="02020603050405020304" pitchFamily="18" charset="0"/>
              </a:rPr>
              <a:t>Perform EDA to analyze the dataset from the past applicant's information. Identify the variables that indicate defaulters in best ways and could be used provide insights for making decisions on approval or rejection or interest rates or amount of loan to be granted.</a:t>
            </a:r>
            <a:endParaRPr sz="3600" spc="-29" dirty="0">
              <a:solidFill>
                <a:srgbClr val="000000"/>
              </a:solidFill>
              <a:latin typeface="Times New Roman" panose="02020603050405020304" pitchFamily="18" charset="0"/>
              <a:cs typeface="Times New Roman" panose="02020603050405020304" pitchFamily="18" charset="0"/>
            </a:endParaRPr>
          </a:p>
        </p:txBody>
      </p:sp>
      <p:pic>
        <p:nvPicPr>
          <p:cNvPr id="11" name="Close-up of a collection of coins from various countries" descr="Close-up of a collection of coins from various countries">
            <a:extLst>
              <a:ext uri="{FF2B5EF4-FFF2-40B4-BE49-F238E27FC236}">
                <a16:creationId xmlns:a16="http://schemas.microsoft.com/office/drawing/2014/main" id="{01411557-0B3D-724D-9856-D90AD539FA0D}"/>
              </a:ext>
            </a:extLst>
          </p:cNvPr>
          <p:cNvPicPr>
            <a:picLocks noChangeAspect="1"/>
          </p:cNvPicPr>
          <p:nvPr/>
        </p:nvPicPr>
        <p:blipFill>
          <a:blip r:embed="rId2">
            <a:alphaModFix amt="47974"/>
          </a:blip>
          <a:srcRect l="56814" t="11636" r="1960" b="7844"/>
          <a:stretch>
            <a:fillRect/>
          </a:stretch>
        </p:blipFill>
        <p:spPr>
          <a:xfrm>
            <a:off x="15625816" y="-20782"/>
            <a:ext cx="8769135" cy="137367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nalysis Steps"/>
          <p:cNvSpPr txBox="1">
            <a:spLocks noGrp="1"/>
          </p:cNvSpPr>
          <p:nvPr>
            <p:ph type="title"/>
          </p:nvPr>
        </p:nvSpPr>
        <p:spPr>
          <a:prstGeom prst="rect">
            <a:avLst/>
          </a:prstGeom>
        </p:spPr>
        <p:txBody>
          <a:bodyPr/>
          <a:lstStyle/>
          <a:p>
            <a:r>
              <a:rPr lang="en-US" sz="4400" spc="0" dirty="0">
                <a:solidFill>
                  <a:srgbClr val="1D3177"/>
                </a:solidFill>
              </a:rPr>
              <a:t>Analysis</a:t>
            </a:r>
            <a:r>
              <a:rPr lang="en-US" dirty="0"/>
              <a:t> </a:t>
            </a:r>
            <a:r>
              <a:rPr lang="en-US" sz="4400" spc="0" dirty="0">
                <a:solidFill>
                  <a:srgbClr val="1D3177"/>
                </a:solidFill>
              </a:rPr>
              <a:t>Steps</a:t>
            </a:r>
            <a:endParaRPr dirty="0"/>
          </a:p>
        </p:txBody>
      </p:sp>
      <p:sp>
        <p:nvSpPr>
          <p:cNvPr id="190" name="Studying and validating the data…"/>
          <p:cNvSpPr txBox="1">
            <a:spLocks noGrp="1"/>
          </p:cNvSpPr>
          <p:nvPr>
            <p:ph type="body" sz="quarter" idx="1"/>
          </p:nvPr>
        </p:nvSpPr>
        <p:spPr>
          <a:xfrm>
            <a:off x="1398861" y="6858000"/>
            <a:ext cx="5038249" cy="5230748"/>
          </a:xfrm>
          <a:prstGeom prst="rect">
            <a:avLst/>
          </a:prstGeom>
        </p:spPr>
        <p:txBody>
          <a:bodyPr>
            <a:normAutofit/>
          </a:bodyPr>
          <a:lstStyle/>
          <a:p>
            <a:pPr marL="381000" indent="-381000">
              <a:buSzPct val="123000"/>
              <a:buChar char="•"/>
              <a:defRPr sz="3000" spc="-29"/>
            </a:pPr>
            <a:r>
              <a:rPr sz="3600" dirty="0">
                <a:latin typeface="Times New Roman" panose="02020603050405020304" pitchFamily="18" charset="0"/>
                <a:cs typeface="Times New Roman" panose="02020603050405020304" pitchFamily="18" charset="0"/>
              </a:rPr>
              <a:t>Studying and validating the data</a:t>
            </a:r>
          </a:p>
          <a:p>
            <a:pPr marL="381000" indent="-381000">
              <a:buSzPct val="123000"/>
              <a:buChar char="•"/>
              <a:defRPr sz="3000" spc="-29"/>
            </a:pPr>
            <a:r>
              <a:rPr sz="3600" dirty="0">
                <a:latin typeface="Times New Roman" panose="02020603050405020304" pitchFamily="18" charset="0"/>
                <a:cs typeface="Times New Roman" panose="02020603050405020304" pitchFamily="18" charset="0"/>
              </a:rPr>
              <a:t>Identifying the target variable </a:t>
            </a:r>
          </a:p>
          <a:p>
            <a:pPr marL="381000" indent="-381000">
              <a:buSzPct val="123000"/>
              <a:buChar char="•"/>
              <a:defRPr sz="3000" spc="-29"/>
            </a:pPr>
            <a:r>
              <a:rPr sz="3600" dirty="0">
                <a:latin typeface="Times New Roman" panose="02020603050405020304" pitchFamily="18" charset="0"/>
                <a:cs typeface="Times New Roman" panose="02020603050405020304" pitchFamily="18" charset="0"/>
              </a:rPr>
              <a:t>Identify the important columns in dataset that may contribute in analysis </a:t>
            </a:r>
          </a:p>
        </p:txBody>
      </p:sp>
      <p:grpSp>
        <p:nvGrpSpPr>
          <p:cNvPr id="2" name="Group 1">
            <a:extLst>
              <a:ext uri="{FF2B5EF4-FFF2-40B4-BE49-F238E27FC236}">
                <a16:creationId xmlns:a16="http://schemas.microsoft.com/office/drawing/2014/main" id="{4DBBA167-5E19-6DA3-3956-20CA868F96C6}"/>
              </a:ext>
            </a:extLst>
          </p:cNvPr>
          <p:cNvGrpSpPr/>
          <p:nvPr/>
        </p:nvGrpSpPr>
        <p:grpSpPr>
          <a:xfrm>
            <a:off x="1638740" y="3381638"/>
            <a:ext cx="21094021" cy="2794011"/>
            <a:chOff x="1266553" y="4016102"/>
            <a:chExt cx="21094021" cy="2794011"/>
          </a:xfrm>
        </p:grpSpPr>
        <p:sp>
          <p:nvSpPr>
            <p:cNvPr id="192" name="Data Understanding"/>
            <p:cNvSpPr/>
            <p:nvPr/>
          </p:nvSpPr>
          <p:spPr>
            <a:xfrm>
              <a:off x="1266553" y="4016102"/>
              <a:ext cx="3848101" cy="2794011"/>
            </a:xfrm>
            <a:prstGeom prst="roundRect">
              <a:avLst>
                <a:gd name="adj" fmla="val 13854"/>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Data Understanding</a:t>
              </a:r>
            </a:p>
          </p:txBody>
        </p:sp>
        <p:sp>
          <p:nvSpPr>
            <p:cNvPr id="193" name="Conclusion with Results"/>
            <p:cNvSpPr/>
            <p:nvPr/>
          </p:nvSpPr>
          <p:spPr>
            <a:xfrm>
              <a:off x="18512473" y="4016102"/>
              <a:ext cx="3848101" cy="2794011"/>
            </a:xfrm>
            <a:prstGeom prst="roundRect">
              <a:avLst>
                <a:gd name="adj" fmla="val 13854"/>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Conclusion with Results  </a:t>
              </a:r>
            </a:p>
          </p:txBody>
        </p:sp>
        <p:sp>
          <p:nvSpPr>
            <p:cNvPr id="194" name="Data Cleaning"/>
            <p:cNvSpPr/>
            <p:nvPr/>
          </p:nvSpPr>
          <p:spPr>
            <a:xfrm>
              <a:off x="7015193" y="4016102"/>
              <a:ext cx="3848101" cy="2794011"/>
            </a:xfrm>
            <a:prstGeom prst="roundRect">
              <a:avLst>
                <a:gd name="adj" fmla="val 13854"/>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Data Cleaning </a:t>
              </a:r>
            </a:p>
          </p:txBody>
        </p:sp>
        <p:sp>
          <p:nvSpPr>
            <p:cNvPr id="195" name="Data Analysis"/>
            <p:cNvSpPr/>
            <p:nvPr/>
          </p:nvSpPr>
          <p:spPr>
            <a:xfrm>
              <a:off x="12763833" y="4016102"/>
              <a:ext cx="3848101" cy="2794011"/>
            </a:xfrm>
            <a:prstGeom prst="roundRect">
              <a:avLst>
                <a:gd name="adj" fmla="val 13854"/>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Data Analysis </a:t>
              </a:r>
            </a:p>
          </p:txBody>
        </p:sp>
        <p:sp>
          <p:nvSpPr>
            <p:cNvPr id="196" name="Arrow"/>
            <p:cNvSpPr/>
            <p:nvPr/>
          </p:nvSpPr>
          <p:spPr>
            <a:xfrm>
              <a:off x="5366967" y="5000396"/>
              <a:ext cx="1395912" cy="825423"/>
            </a:xfrm>
            <a:prstGeom prst="rightArrow">
              <a:avLst>
                <a:gd name="adj1" fmla="val 31592"/>
                <a:gd name="adj2" fmla="val 62161"/>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7" name="Arrow"/>
            <p:cNvSpPr/>
            <p:nvPr/>
          </p:nvSpPr>
          <p:spPr>
            <a:xfrm>
              <a:off x="11115607" y="5000396"/>
              <a:ext cx="1395912" cy="825423"/>
            </a:xfrm>
            <a:prstGeom prst="rightArrow">
              <a:avLst>
                <a:gd name="adj1" fmla="val 31592"/>
                <a:gd name="adj2" fmla="val 62161"/>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8" name="Arrow"/>
            <p:cNvSpPr/>
            <p:nvPr/>
          </p:nvSpPr>
          <p:spPr>
            <a:xfrm>
              <a:off x="16864248" y="5000396"/>
              <a:ext cx="1395912" cy="825423"/>
            </a:xfrm>
            <a:prstGeom prst="rightArrow">
              <a:avLst>
                <a:gd name="adj1" fmla="val 31592"/>
                <a:gd name="adj2" fmla="val 62161"/>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grpSp>
      <p:sp>
        <p:nvSpPr>
          <p:cNvPr id="199" name="Cleaning Missing values…"/>
          <p:cNvSpPr txBox="1"/>
          <p:nvPr/>
        </p:nvSpPr>
        <p:spPr>
          <a:xfrm>
            <a:off x="7091821" y="6855651"/>
            <a:ext cx="5038248" cy="5230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381000" indent="-381000" algn="l" defTabSz="825500">
              <a:spcBef>
                <a:spcPts val="1800"/>
              </a:spcBef>
              <a:buSzPct val="123000"/>
              <a:buChar char="•"/>
              <a:defRPr sz="3000" spc="-29">
                <a:solidFill>
                  <a:srgbClr val="000000"/>
                </a:solidFill>
              </a:defRPr>
            </a:pPr>
            <a:r>
              <a:rPr sz="3600" dirty="0">
                <a:latin typeface="Times New Roman" panose="02020603050405020304" pitchFamily="18" charset="0"/>
                <a:cs typeface="Times New Roman" panose="02020603050405020304" pitchFamily="18" charset="0"/>
              </a:rPr>
              <a:t>Cleaning Missing values </a:t>
            </a:r>
          </a:p>
          <a:p>
            <a:pPr marL="381000" indent="-381000" algn="l" defTabSz="825500">
              <a:spcBef>
                <a:spcPts val="1800"/>
              </a:spcBef>
              <a:buSzPct val="123000"/>
              <a:buChar char="•"/>
              <a:defRPr sz="3000" spc="-29">
                <a:solidFill>
                  <a:srgbClr val="000000"/>
                </a:solidFill>
              </a:defRPr>
            </a:pPr>
            <a:r>
              <a:rPr sz="3600" dirty="0">
                <a:latin typeface="Times New Roman" panose="02020603050405020304" pitchFamily="18" charset="0"/>
                <a:cs typeface="Times New Roman" panose="02020603050405020304" pitchFamily="18" charset="0"/>
              </a:rPr>
              <a:t>Removing Redundant columns</a:t>
            </a:r>
          </a:p>
          <a:p>
            <a:pPr marL="381000" indent="-381000" algn="l" defTabSz="825500">
              <a:spcBef>
                <a:spcPts val="1800"/>
              </a:spcBef>
              <a:buSzPct val="123000"/>
              <a:buChar char="•"/>
              <a:defRPr sz="3000" spc="-29">
                <a:solidFill>
                  <a:srgbClr val="000000"/>
                </a:solidFill>
              </a:defRPr>
            </a:pPr>
            <a:r>
              <a:rPr sz="3600" dirty="0">
                <a:latin typeface="Times New Roman" panose="02020603050405020304" pitchFamily="18" charset="0"/>
                <a:cs typeface="Times New Roman" panose="02020603050405020304" pitchFamily="18" charset="0"/>
              </a:rPr>
              <a:t>Removing rows with all zero</a:t>
            </a:r>
          </a:p>
          <a:p>
            <a:pPr marL="381000" indent="-381000" algn="l" defTabSz="825500">
              <a:spcBef>
                <a:spcPts val="1800"/>
              </a:spcBef>
              <a:buSzPct val="123000"/>
              <a:buChar char="•"/>
              <a:defRPr sz="3000" spc="-29">
                <a:solidFill>
                  <a:srgbClr val="000000"/>
                </a:solidFill>
              </a:defRPr>
            </a:pPr>
            <a:r>
              <a:rPr sz="3600" dirty="0">
                <a:latin typeface="Times New Roman" panose="02020603050405020304" pitchFamily="18" charset="0"/>
                <a:cs typeface="Times New Roman" panose="02020603050405020304" pitchFamily="18" charset="0"/>
              </a:rPr>
              <a:t>Convert the values to proper datatype such as float, int etc.</a:t>
            </a:r>
          </a:p>
        </p:txBody>
      </p:sp>
      <p:sp>
        <p:nvSpPr>
          <p:cNvPr id="200" name="Univariate Analysis…"/>
          <p:cNvSpPr txBox="1"/>
          <p:nvPr/>
        </p:nvSpPr>
        <p:spPr>
          <a:xfrm>
            <a:off x="12883706" y="6855651"/>
            <a:ext cx="5038248" cy="5230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381000" indent="-381000" algn="l" defTabSz="825500">
              <a:spcBef>
                <a:spcPts val="1800"/>
              </a:spcBef>
              <a:buSzPct val="123000"/>
              <a:buChar char="•"/>
              <a:defRPr sz="3000" spc="-29">
                <a:solidFill>
                  <a:srgbClr val="000000"/>
                </a:solidFill>
              </a:defRPr>
            </a:pPr>
            <a:r>
              <a:rPr sz="3600" dirty="0">
                <a:latin typeface="Times New Roman" panose="02020603050405020304" pitchFamily="18" charset="0"/>
                <a:cs typeface="Times New Roman" panose="02020603050405020304" pitchFamily="18" charset="0"/>
              </a:rPr>
              <a:t>Univariate Analysis  </a:t>
            </a:r>
          </a:p>
          <a:p>
            <a:pPr marL="381000" indent="-381000" algn="l" defTabSz="825500">
              <a:spcBef>
                <a:spcPts val="1800"/>
              </a:spcBef>
              <a:buSzPct val="123000"/>
              <a:buChar char="•"/>
              <a:defRPr sz="3000" spc="-29">
                <a:solidFill>
                  <a:srgbClr val="000000"/>
                </a:solidFill>
              </a:defRPr>
            </a:pPr>
            <a:r>
              <a:rPr sz="3600" dirty="0">
                <a:latin typeface="Times New Roman" panose="02020603050405020304" pitchFamily="18" charset="0"/>
                <a:cs typeface="Times New Roman" panose="02020603050405020304" pitchFamily="18" charset="0"/>
              </a:rPr>
              <a:t>Segmented Univariate Analysis</a:t>
            </a:r>
            <a:endParaRPr lang="en-US" sz="3600" dirty="0">
              <a:latin typeface="Times New Roman" panose="02020603050405020304" pitchFamily="18" charset="0"/>
              <a:cs typeface="Times New Roman" panose="02020603050405020304" pitchFamily="18" charset="0"/>
            </a:endParaRPr>
          </a:p>
        </p:txBody>
      </p:sp>
      <p:sp>
        <p:nvSpPr>
          <p:cNvPr id="201" name="Insights and Observation"/>
          <p:cNvSpPr txBox="1"/>
          <p:nvPr/>
        </p:nvSpPr>
        <p:spPr>
          <a:xfrm>
            <a:off x="18675591" y="6855651"/>
            <a:ext cx="5038248" cy="5230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381000" indent="-381000" algn="l" defTabSz="825500">
              <a:spcBef>
                <a:spcPts val="1800"/>
              </a:spcBef>
              <a:buSzPct val="123000"/>
              <a:buChar char="•"/>
              <a:defRPr sz="3000" spc="-29">
                <a:solidFill>
                  <a:srgbClr val="000000"/>
                </a:solidFill>
              </a:defRPr>
            </a:lvl1pPr>
          </a:lstStyle>
          <a:p>
            <a:r>
              <a:rPr sz="3600" dirty="0">
                <a:latin typeface="Times New Roman" panose="02020603050405020304" pitchFamily="18" charset="0"/>
                <a:cs typeface="Times New Roman" panose="02020603050405020304" pitchFamily="18" charset="0"/>
              </a:rPr>
              <a:t>Insights and Observation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2DB28A-8528-B050-4E54-32D6183C2388}"/>
              </a:ext>
            </a:extLst>
          </p:cNvPr>
          <p:cNvSpPr>
            <a:spLocks noGrp="1"/>
          </p:cNvSpPr>
          <p:nvPr>
            <p:ph type="body" sz="quarter" idx="21"/>
          </p:nvPr>
        </p:nvSpPr>
        <p:spPr>
          <a:xfrm>
            <a:off x="1206500" y="1001362"/>
            <a:ext cx="21971000" cy="934780"/>
          </a:xfrm>
        </p:spPr>
        <p:txBody>
          <a:bodyPr/>
          <a:lstStyle/>
          <a:p>
            <a:r>
              <a:rPr lang="en-US" sz="4400" dirty="0">
                <a:solidFill>
                  <a:srgbClr val="1D3177"/>
                </a:solidFill>
              </a:rPr>
              <a:t>Data</a:t>
            </a:r>
            <a:r>
              <a:rPr lang="en-US" dirty="0"/>
              <a:t> </a:t>
            </a:r>
            <a:r>
              <a:rPr lang="en-US" sz="4400" dirty="0">
                <a:solidFill>
                  <a:srgbClr val="1D3177"/>
                </a:solidFill>
              </a:rPr>
              <a:t>Understanding</a:t>
            </a:r>
          </a:p>
        </p:txBody>
      </p:sp>
      <p:sp>
        <p:nvSpPr>
          <p:cNvPr id="4" name="Text Placeholder 3">
            <a:extLst>
              <a:ext uri="{FF2B5EF4-FFF2-40B4-BE49-F238E27FC236}">
                <a16:creationId xmlns:a16="http://schemas.microsoft.com/office/drawing/2014/main" id="{CE97B091-6341-8143-AFA8-34512B37D3F6}"/>
              </a:ext>
            </a:extLst>
          </p:cNvPr>
          <p:cNvSpPr>
            <a:spLocks noGrp="1"/>
          </p:cNvSpPr>
          <p:nvPr>
            <p:ph type="body" idx="1"/>
          </p:nvPr>
        </p:nvSpPr>
        <p:spPr>
          <a:xfrm>
            <a:off x="1206500" y="2876904"/>
            <a:ext cx="9454573" cy="9467496"/>
          </a:xfrm>
        </p:spPr>
        <p:txBody>
          <a:bodyPr>
            <a:normAutofit/>
          </a:bodyPr>
          <a:lstStyle/>
          <a:p>
            <a:r>
              <a:rPr lang="en-US" sz="3600" b="1" dirty="0">
                <a:cs typeface="Calibri" panose="020F0502020204030204" pitchFamily="34" charset="0"/>
              </a:rPr>
              <a:t>Types of variables</a:t>
            </a:r>
          </a:p>
          <a:p>
            <a:endParaRPr lang="en-US" sz="3600" dirty="0">
              <a:cs typeface="Calibri" panose="020F0502020204030204" pitchFamily="34" charset="0"/>
            </a:endParaRPr>
          </a:p>
          <a:p>
            <a:endParaRPr lang="en-US" sz="3600" dirty="0">
              <a:cs typeface="Calibri" panose="020F0502020204030204" pitchFamily="34" charset="0"/>
            </a:endParaRPr>
          </a:p>
          <a:p>
            <a:r>
              <a:rPr lang="en-US" sz="3600" dirty="0">
                <a:cs typeface="Calibri" panose="020F0502020204030204" pitchFamily="34" charset="0"/>
              </a:rPr>
              <a:t>• Customer information </a:t>
            </a:r>
          </a:p>
          <a:p>
            <a:endParaRPr lang="en-US" sz="3600" dirty="0">
              <a:cs typeface="Calibri" panose="020F0502020204030204" pitchFamily="34" charset="0"/>
            </a:endParaRPr>
          </a:p>
          <a:p>
            <a:endParaRPr lang="en-US" sz="3600" dirty="0">
              <a:cs typeface="Calibri" panose="020F0502020204030204" pitchFamily="34" charset="0"/>
            </a:endParaRPr>
          </a:p>
          <a:p>
            <a:r>
              <a:rPr lang="en-US" sz="3600" dirty="0">
                <a:cs typeface="Calibri" panose="020F0502020204030204" pitchFamily="34" charset="0"/>
              </a:rPr>
              <a:t>• Loan related information </a:t>
            </a:r>
          </a:p>
          <a:p>
            <a:endParaRPr lang="en-US" sz="3600" dirty="0">
              <a:cs typeface="Calibri" panose="020F0502020204030204" pitchFamily="34" charset="0"/>
            </a:endParaRPr>
          </a:p>
          <a:p>
            <a:endParaRPr lang="en-US" sz="3600" dirty="0">
              <a:cs typeface="Calibri" panose="020F0502020204030204" pitchFamily="34" charset="0"/>
            </a:endParaRPr>
          </a:p>
          <a:p>
            <a:r>
              <a:rPr lang="en-US" sz="3600" dirty="0">
                <a:cs typeface="Calibri" panose="020F0502020204030204" pitchFamily="34" charset="0"/>
              </a:rPr>
              <a:t>• Customer </a:t>
            </a:r>
            <a:r>
              <a:rPr lang="en-US" sz="3600" dirty="0" err="1">
                <a:cs typeface="Calibri" panose="020F0502020204030204" pitchFamily="34" charset="0"/>
              </a:rPr>
              <a:t>behaviour</a:t>
            </a:r>
            <a:r>
              <a:rPr lang="en-US" sz="3600" dirty="0">
                <a:cs typeface="Calibri" panose="020F0502020204030204" pitchFamily="34" charset="0"/>
              </a:rPr>
              <a:t> (If the loan is granted) </a:t>
            </a:r>
          </a:p>
        </p:txBody>
      </p:sp>
      <p:pic>
        <p:nvPicPr>
          <p:cNvPr id="6" name="Picture 5">
            <a:extLst>
              <a:ext uri="{FF2B5EF4-FFF2-40B4-BE49-F238E27FC236}">
                <a16:creationId xmlns:a16="http://schemas.microsoft.com/office/drawing/2014/main" id="{38AB45E5-AD42-24DE-5D1C-E73A50A946B9}"/>
              </a:ext>
            </a:extLst>
          </p:cNvPr>
          <p:cNvPicPr>
            <a:picLocks noChangeAspect="1"/>
          </p:cNvPicPr>
          <p:nvPr/>
        </p:nvPicPr>
        <p:blipFill rotWithShape="1">
          <a:blip r:embed="rId2"/>
          <a:srcRect l="1234" t="18708" r="2697"/>
          <a:stretch/>
        </p:blipFill>
        <p:spPr>
          <a:xfrm>
            <a:off x="13722929" y="2200913"/>
            <a:ext cx="6750500" cy="3136316"/>
          </a:xfrm>
          <a:prstGeom prst="rect">
            <a:avLst/>
          </a:prstGeom>
        </p:spPr>
      </p:pic>
      <p:pic>
        <p:nvPicPr>
          <p:cNvPr id="8" name="Picture 7">
            <a:extLst>
              <a:ext uri="{FF2B5EF4-FFF2-40B4-BE49-F238E27FC236}">
                <a16:creationId xmlns:a16="http://schemas.microsoft.com/office/drawing/2014/main" id="{543FB3D4-DA52-F192-7A65-B5BA8C87420C}"/>
              </a:ext>
            </a:extLst>
          </p:cNvPr>
          <p:cNvPicPr>
            <a:picLocks noChangeAspect="1"/>
          </p:cNvPicPr>
          <p:nvPr/>
        </p:nvPicPr>
        <p:blipFill rotWithShape="1">
          <a:blip r:embed="rId3"/>
          <a:srcRect l="2598" t="16097" r="1348"/>
          <a:stretch/>
        </p:blipFill>
        <p:spPr>
          <a:xfrm>
            <a:off x="13722929" y="5909691"/>
            <a:ext cx="6750500" cy="3180313"/>
          </a:xfrm>
          <a:prstGeom prst="rect">
            <a:avLst/>
          </a:prstGeom>
        </p:spPr>
      </p:pic>
      <p:pic>
        <p:nvPicPr>
          <p:cNvPr id="10" name="Picture 9">
            <a:extLst>
              <a:ext uri="{FF2B5EF4-FFF2-40B4-BE49-F238E27FC236}">
                <a16:creationId xmlns:a16="http://schemas.microsoft.com/office/drawing/2014/main" id="{2575FA77-1945-137B-943E-66D5429D0A43}"/>
              </a:ext>
            </a:extLst>
          </p:cNvPr>
          <p:cNvPicPr>
            <a:picLocks noChangeAspect="1"/>
          </p:cNvPicPr>
          <p:nvPr/>
        </p:nvPicPr>
        <p:blipFill rotWithShape="1">
          <a:blip r:embed="rId4"/>
          <a:srcRect l="5164" t="14582" r="3843"/>
          <a:stretch/>
        </p:blipFill>
        <p:spPr>
          <a:xfrm>
            <a:off x="13722929" y="9706277"/>
            <a:ext cx="6750500" cy="3238882"/>
          </a:xfrm>
          <a:prstGeom prst="rect">
            <a:avLst/>
          </a:prstGeom>
        </p:spPr>
      </p:pic>
      <p:cxnSp>
        <p:nvCxnSpPr>
          <p:cNvPr id="15" name="Straight Arrow Connector 14">
            <a:extLst>
              <a:ext uri="{FF2B5EF4-FFF2-40B4-BE49-F238E27FC236}">
                <a16:creationId xmlns:a16="http://schemas.microsoft.com/office/drawing/2014/main" id="{2DDDD5A8-853F-6E6E-F99A-687F2599B51C}"/>
              </a:ext>
            </a:extLst>
          </p:cNvPr>
          <p:cNvCxnSpPr>
            <a:cxnSpLocks/>
          </p:cNvCxnSpPr>
          <p:nvPr/>
        </p:nvCxnSpPr>
        <p:spPr>
          <a:xfrm>
            <a:off x="6359236" y="7938655"/>
            <a:ext cx="7363693" cy="0"/>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AF9B9E3-CC43-441B-3F2B-059ACB7A7735}"/>
              </a:ext>
            </a:extLst>
          </p:cNvPr>
          <p:cNvCxnSpPr>
            <a:cxnSpLocks/>
          </p:cNvCxnSpPr>
          <p:nvPr/>
        </p:nvCxnSpPr>
        <p:spPr>
          <a:xfrm flipV="1">
            <a:off x="3910571" y="4013057"/>
            <a:ext cx="9812358" cy="1206091"/>
          </a:xfrm>
          <a:prstGeom prst="bentConnector3">
            <a:avLst>
              <a:gd name="adj1" fmla="val 17"/>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2B99DD9-4372-97B2-BDB3-AA7C9988B432}"/>
              </a:ext>
            </a:extLst>
          </p:cNvPr>
          <p:cNvCxnSpPr>
            <a:cxnSpLocks/>
          </p:cNvCxnSpPr>
          <p:nvPr/>
        </p:nvCxnSpPr>
        <p:spPr>
          <a:xfrm>
            <a:off x="4260273" y="10540082"/>
            <a:ext cx="9462656" cy="745240"/>
          </a:xfrm>
          <a:prstGeom prst="bentConnector3">
            <a:avLst>
              <a:gd name="adj1" fmla="val 1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370038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4AE132-4F31-54AA-2A63-A8077062BC38}"/>
              </a:ext>
            </a:extLst>
          </p:cNvPr>
          <p:cNvSpPr>
            <a:spLocks noGrp="1"/>
          </p:cNvSpPr>
          <p:nvPr>
            <p:ph type="body" sz="quarter" idx="21"/>
          </p:nvPr>
        </p:nvSpPr>
        <p:spPr>
          <a:xfrm>
            <a:off x="1206500" y="1211484"/>
            <a:ext cx="21971000" cy="934780"/>
          </a:xfrm>
        </p:spPr>
        <p:txBody>
          <a:bodyPr>
            <a:normAutofit/>
          </a:bodyPr>
          <a:lstStyle/>
          <a:p>
            <a:r>
              <a:rPr lang="en-US" sz="4400" b="1" i="0" u="none" strike="noStrike" baseline="0" dirty="0">
                <a:solidFill>
                  <a:srgbClr val="1D3177"/>
                </a:solidFill>
              </a:rPr>
              <a:t>Data Understanding - Overall Default Rate is 14%</a:t>
            </a:r>
            <a:endParaRPr lang="en-US" sz="4400" dirty="0"/>
          </a:p>
        </p:txBody>
      </p:sp>
      <p:pic>
        <p:nvPicPr>
          <p:cNvPr id="6" name="Picture 5">
            <a:extLst>
              <a:ext uri="{FF2B5EF4-FFF2-40B4-BE49-F238E27FC236}">
                <a16:creationId xmlns:a16="http://schemas.microsoft.com/office/drawing/2014/main" id="{3FA3DD1A-9AC3-85C2-4CB8-FD6BA4322137}"/>
              </a:ext>
            </a:extLst>
          </p:cNvPr>
          <p:cNvPicPr>
            <a:picLocks noChangeAspect="1"/>
          </p:cNvPicPr>
          <p:nvPr/>
        </p:nvPicPr>
        <p:blipFill rotWithShape="1">
          <a:blip r:embed="rId2"/>
          <a:srcRect l="763" t="5230" r="1461" b="1571"/>
          <a:stretch/>
        </p:blipFill>
        <p:spPr>
          <a:xfrm>
            <a:off x="4268944" y="2743199"/>
            <a:ext cx="15846111" cy="9933709"/>
          </a:xfrm>
          <a:prstGeom prst="rect">
            <a:avLst/>
          </a:prstGeom>
        </p:spPr>
      </p:pic>
    </p:spTree>
    <p:extLst>
      <p:ext uri="{BB962C8B-B14F-4D97-AF65-F5344CB8AC3E}">
        <p14:creationId xmlns:p14="http://schemas.microsoft.com/office/powerpoint/2010/main" val="3553424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A79390-2455-3DAE-26D9-E27AB7721B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5428" y="3251414"/>
            <a:ext cx="10776564" cy="721317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CBB64616-6911-5739-48E6-9C76AD7C09B2}"/>
              </a:ext>
            </a:extLst>
          </p:cNvPr>
          <p:cNvSpPr>
            <a:spLocks noGrp="1"/>
          </p:cNvSpPr>
          <p:nvPr>
            <p:ph type="body" sz="quarter" idx="21"/>
          </p:nvPr>
        </p:nvSpPr>
        <p:spPr>
          <a:xfrm>
            <a:off x="1206500" y="1189038"/>
            <a:ext cx="21971000" cy="933450"/>
          </a:xfrm>
        </p:spPr>
        <p:txBody>
          <a:bodyPr>
            <a:normAutofit/>
          </a:bodyPr>
          <a:lstStyle/>
          <a:p>
            <a:r>
              <a:rPr lang="en-US" sz="4400" b="1" i="0" u="none" strike="noStrike" baseline="0" dirty="0">
                <a:solidFill>
                  <a:srgbClr val="1D3177"/>
                </a:solidFill>
              </a:rPr>
              <a:t>Data Analysis - Loan fully paid &amp; Default customers </a:t>
            </a:r>
            <a:endParaRPr lang="en-US" sz="4400" dirty="0"/>
          </a:p>
        </p:txBody>
      </p:sp>
      <p:sp>
        <p:nvSpPr>
          <p:cNvPr id="9" name="TextBox 8">
            <a:extLst>
              <a:ext uri="{FF2B5EF4-FFF2-40B4-BE49-F238E27FC236}">
                <a16:creationId xmlns:a16="http://schemas.microsoft.com/office/drawing/2014/main" id="{D000F32A-213C-7C5A-D8F5-560726E0B297}"/>
              </a:ext>
            </a:extLst>
          </p:cNvPr>
          <p:cNvSpPr txBox="1"/>
          <p:nvPr/>
        </p:nvSpPr>
        <p:spPr>
          <a:xfrm>
            <a:off x="14724496" y="5288339"/>
            <a:ext cx="5911849" cy="1569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cs typeface="Times New Roman" panose="02020603050405020304" pitchFamily="18" charset="0"/>
              </a:rPr>
              <a:t>In this dataset we have </a:t>
            </a:r>
          </a:p>
          <a:p>
            <a:pPr algn="l"/>
            <a:r>
              <a:rPr lang="en-US" sz="3200" b="0" i="0" u="none" strike="noStrike" baseline="0" dirty="0">
                <a:solidFill>
                  <a:srgbClr val="000000"/>
                </a:solidFill>
                <a:latin typeface="Times New Roman" panose="02020603050405020304" pitchFamily="18" charset="0"/>
                <a:cs typeface="Times New Roman" panose="02020603050405020304" pitchFamily="18" charset="0"/>
              </a:rPr>
              <a:t>32950 – Fully paid customers, </a:t>
            </a:r>
          </a:p>
          <a:p>
            <a:pPr algn="l"/>
            <a:r>
              <a:rPr lang="en-US" sz="3200" b="0" i="0" u="none" strike="noStrike" baseline="0" dirty="0">
                <a:solidFill>
                  <a:srgbClr val="000000"/>
                </a:solidFill>
                <a:latin typeface="Times New Roman" panose="02020603050405020304" pitchFamily="18" charset="0"/>
                <a:cs typeface="Times New Roman" panose="02020603050405020304" pitchFamily="18" charset="0"/>
              </a:rPr>
              <a:t>5627 – Default customers</a:t>
            </a:r>
            <a:endParaRPr lang="en-US" sz="32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CDB6561-5086-6044-F8F2-F9AF2BBD68AB}"/>
              </a:ext>
            </a:extLst>
          </p:cNvPr>
          <p:cNvSpPr txBox="1"/>
          <p:nvPr/>
        </p:nvSpPr>
        <p:spPr>
          <a:xfrm>
            <a:off x="3704648" y="11301123"/>
            <a:ext cx="16661534"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i="0" u="none" strike="noStrike" baseline="0" dirty="0">
                <a:solidFill>
                  <a:srgbClr val="000000"/>
                </a:solidFill>
                <a:latin typeface="Times New Roman" panose="02020603050405020304" pitchFamily="18" charset="0"/>
              </a:rPr>
              <a:t>As per our analysis  84% of fully paid customers and 13% of default customers in this dataset</a:t>
            </a:r>
            <a:endParaRPr lang="en-US" sz="3200" dirty="0"/>
          </a:p>
        </p:txBody>
      </p:sp>
    </p:spTree>
    <p:extLst>
      <p:ext uri="{BB962C8B-B14F-4D97-AF65-F5344CB8AC3E}">
        <p14:creationId xmlns:p14="http://schemas.microsoft.com/office/powerpoint/2010/main" val="358051514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stretch>
            <a:fillRect/>
          </a:stretch>
        </p:blipFill>
        <p:spPr>
          <a:xfrm>
            <a:off x="4670101" y="3238294"/>
            <a:ext cx="15043797" cy="9266222"/>
          </a:xfrm>
          <a:prstGeom prst="rect">
            <a:avLst/>
          </a:prstGeom>
          <a:ln w="12700">
            <a:miter lim="400000"/>
          </a:ln>
        </p:spPr>
      </p:pic>
      <p:sp>
        <p:nvSpPr>
          <p:cNvPr id="5" name="Text Placeholder 2">
            <a:extLst>
              <a:ext uri="{FF2B5EF4-FFF2-40B4-BE49-F238E27FC236}">
                <a16:creationId xmlns:a16="http://schemas.microsoft.com/office/drawing/2014/main" id="{80F1F842-4C1D-C318-C02F-B327E1DA7392}"/>
              </a:ext>
            </a:extLst>
          </p:cNvPr>
          <p:cNvSpPr>
            <a:spLocks noGrp="1"/>
          </p:cNvSpPr>
          <p:nvPr>
            <p:ph type="body" sz="quarter" idx="21"/>
          </p:nvPr>
        </p:nvSpPr>
        <p:spPr>
          <a:xfrm>
            <a:off x="1206500" y="1211484"/>
            <a:ext cx="21971000" cy="934780"/>
          </a:xfrm>
        </p:spPr>
        <p:txBody>
          <a:bodyPr>
            <a:normAutofit/>
          </a:bodyPr>
          <a:lstStyle/>
          <a:p>
            <a:r>
              <a:rPr lang="en-US" sz="4400" b="1" i="0" u="none" strike="noStrike" baseline="0" dirty="0">
                <a:solidFill>
                  <a:srgbClr val="1D3177"/>
                </a:solidFill>
              </a:rPr>
              <a:t>Data Analysis - Loan status by term</a:t>
            </a:r>
            <a:endParaRPr lang="en-US" sz="44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FA6F7F7E-3709-D500-70F6-17FAE257B48E}"/>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rPr>
              <a:t>Data </a:t>
            </a:r>
            <a:r>
              <a:rPr lang="en-US" sz="4400" b="1" i="0" u="none" strike="noStrike" baseline="0" dirty="0">
                <a:solidFill>
                  <a:srgbClr val="1D3177"/>
                </a:solidFill>
              </a:rPr>
              <a:t>Analysis</a:t>
            </a:r>
            <a:r>
              <a:rPr lang="en-US" sz="4400" dirty="0">
                <a:solidFill>
                  <a:srgbClr val="1D3177"/>
                </a:solidFill>
              </a:rPr>
              <a:t> - Analysis based on Loan periods</a:t>
            </a:r>
          </a:p>
          <a:p>
            <a:pPr hangingPunct="1"/>
            <a:endParaRPr lang="en-US" sz="4400" dirty="0"/>
          </a:p>
        </p:txBody>
      </p:sp>
      <p:pic>
        <p:nvPicPr>
          <p:cNvPr id="60" name="Picture 59">
            <a:extLst>
              <a:ext uri="{FF2B5EF4-FFF2-40B4-BE49-F238E27FC236}">
                <a16:creationId xmlns:a16="http://schemas.microsoft.com/office/drawing/2014/main" id="{6B945F7A-C815-D531-212E-2D7A51713817}"/>
              </a:ext>
            </a:extLst>
          </p:cNvPr>
          <p:cNvPicPr>
            <a:picLocks noChangeAspect="1"/>
          </p:cNvPicPr>
          <p:nvPr/>
        </p:nvPicPr>
        <p:blipFill>
          <a:blip r:embed="rId2"/>
          <a:stretch>
            <a:fillRect/>
          </a:stretch>
        </p:blipFill>
        <p:spPr>
          <a:xfrm>
            <a:off x="1073577" y="2886266"/>
            <a:ext cx="11102450" cy="7218611"/>
          </a:xfrm>
          <a:prstGeom prst="rect">
            <a:avLst/>
          </a:prstGeom>
        </p:spPr>
      </p:pic>
      <p:pic>
        <p:nvPicPr>
          <p:cNvPr id="62" name="Picture 61">
            <a:extLst>
              <a:ext uri="{FF2B5EF4-FFF2-40B4-BE49-F238E27FC236}">
                <a16:creationId xmlns:a16="http://schemas.microsoft.com/office/drawing/2014/main" id="{0B87B058-0FB2-6DFE-CD8E-E19FE9143A31}"/>
              </a:ext>
            </a:extLst>
          </p:cNvPr>
          <p:cNvPicPr>
            <a:picLocks noChangeAspect="1"/>
          </p:cNvPicPr>
          <p:nvPr/>
        </p:nvPicPr>
        <p:blipFill>
          <a:blip r:embed="rId3"/>
          <a:stretch>
            <a:fillRect/>
          </a:stretch>
        </p:blipFill>
        <p:spPr>
          <a:xfrm>
            <a:off x="12192000" y="2983149"/>
            <a:ext cx="11001473" cy="7024843"/>
          </a:xfrm>
          <a:prstGeom prst="rect">
            <a:avLst/>
          </a:prstGeom>
        </p:spPr>
      </p:pic>
      <p:sp>
        <p:nvSpPr>
          <p:cNvPr id="192" name="TextBox 191">
            <a:extLst>
              <a:ext uri="{FF2B5EF4-FFF2-40B4-BE49-F238E27FC236}">
                <a16:creationId xmlns:a16="http://schemas.microsoft.com/office/drawing/2014/main" id="{FEAF19CB-D59D-7CFF-4915-844D19F8CA38}"/>
              </a:ext>
            </a:extLst>
          </p:cNvPr>
          <p:cNvSpPr txBox="1"/>
          <p:nvPr/>
        </p:nvSpPr>
        <p:spPr>
          <a:xfrm>
            <a:off x="1517071" y="10844877"/>
            <a:ext cx="21970999"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The impact of tenure (36 months and 60 months) of fully paid and default customers. The mostly default customers close to 58% of customers opted for 36 months of loan period. Comparatively 79% of fully paid customers opted for the 36 months of loan terms.</a:t>
            </a:r>
            <a:endParaRPr lang="en-US" sz="3200"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9DE7DF4E-3871-7DE0-92D3-DFA392E5342D}"/>
              </a:ext>
            </a:extLst>
          </p:cNvPr>
          <p:cNvSpPr txBox="1">
            <a:spLocks/>
          </p:cNvSpPr>
          <p:nvPr/>
        </p:nvSpPr>
        <p:spPr>
          <a:xfrm>
            <a:off x="1206500" y="1211484"/>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r>
              <a:rPr lang="en-US" sz="4400" dirty="0">
                <a:solidFill>
                  <a:srgbClr val="1D3177"/>
                </a:solidFill>
                <a:cs typeface="Times New Roman" panose="02020603050405020304" pitchFamily="18" charset="0"/>
              </a:rPr>
              <a:t>Data </a:t>
            </a:r>
            <a:r>
              <a:rPr lang="en-US" sz="4400" b="1" i="0" u="none" strike="noStrike" baseline="0" dirty="0">
                <a:solidFill>
                  <a:srgbClr val="1D3177"/>
                </a:solidFill>
                <a:cs typeface="Times New Roman" panose="02020603050405020304" pitchFamily="18" charset="0"/>
              </a:rPr>
              <a:t>Analysis</a:t>
            </a:r>
            <a:r>
              <a:rPr lang="en-US" sz="4400" dirty="0">
                <a:solidFill>
                  <a:srgbClr val="1D3177"/>
                </a:solidFill>
                <a:cs typeface="Times New Roman" panose="02020603050405020304" pitchFamily="18" charset="0"/>
              </a:rPr>
              <a:t> – Grade based analysis</a:t>
            </a:r>
          </a:p>
          <a:p>
            <a:endParaRPr lang="en-US" sz="4400" dirty="0"/>
          </a:p>
        </p:txBody>
      </p:sp>
      <p:sp>
        <p:nvSpPr>
          <p:cNvPr id="17" name="TextBox 16">
            <a:extLst>
              <a:ext uri="{FF2B5EF4-FFF2-40B4-BE49-F238E27FC236}">
                <a16:creationId xmlns:a16="http://schemas.microsoft.com/office/drawing/2014/main" id="{9297C55D-998F-F855-0DD1-1730EEAD3827}"/>
              </a:ext>
            </a:extLst>
          </p:cNvPr>
          <p:cNvSpPr txBox="1"/>
          <p:nvPr/>
        </p:nvSpPr>
        <p:spPr>
          <a:xfrm>
            <a:off x="2423502" y="10289508"/>
            <a:ext cx="19999325" cy="1077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200" b="0" i="0" u="none" strike="noStrike" baseline="0" dirty="0">
                <a:solidFill>
                  <a:srgbClr val="000000"/>
                </a:solidFill>
                <a:latin typeface="Times New Roman" panose="02020603050405020304" pitchFamily="18" charset="0"/>
              </a:rPr>
              <a:t>In this grade based analysis most of the defaulters comes under the B &amp; C grade. 49% defaulter are belongs to these two grade. Grade G has low defaulters (1.8%) compared with other grade defaulters.</a:t>
            </a:r>
            <a:endParaRPr lang="en-US" sz="3200" dirty="0"/>
          </a:p>
        </p:txBody>
      </p:sp>
      <p:pic>
        <p:nvPicPr>
          <p:cNvPr id="3074" name="Picture 2">
            <a:extLst>
              <a:ext uri="{FF2B5EF4-FFF2-40B4-BE49-F238E27FC236}">
                <a16:creationId xmlns:a16="http://schemas.microsoft.com/office/drawing/2014/main" id="{0677B14E-7C4B-EEB1-76CD-9BB1A6BE3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037" y="3239592"/>
            <a:ext cx="11348800" cy="61851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72A8611-90AF-C3F0-2A74-EDB45DD63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3165" y="3239591"/>
            <a:ext cx="11218781" cy="6185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TotalTime>
  <Words>978</Words>
  <Application>Microsoft Office PowerPoint</Application>
  <PresentationFormat>Custom</PresentationFormat>
  <Paragraphs>75</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Helvetica Neue</vt:lpstr>
      <vt:lpstr>Helvetica Neue Medium</vt:lpstr>
      <vt:lpstr>Times New Roman</vt:lpstr>
      <vt:lpstr>21_BasicWhite</vt:lpstr>
      <vt:lpstr>LendingClub Case Study</vt:lpstr>
      <vt:lpstr>PowerPoint Presentation</vt:lpstr>
      <vt:lpstr>Analysis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LendingClub Case Study</dc:title>
  <dc:creator>G/Prudhvi Gogineni Shreeram, AM(ACE)</dc:creator>
  <cp:lastModifiedBy>G/Prudhvi Gogineni Shreeram, AM(ACE)</cp:lastModifiedBy>
  <cp:revision>2</cp:revision>
  <dcterms:modified xsi:type="dcterms:W3CDTF">2022-10-05T16:12:55Z</dcterms:modified>
</cp:coreProperties>
</file>